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767" r:id="rId4"/>
  </p:sldMasterIdLst>
  <p:notesMasterIdLst>
    <p:notesMasterId r:id="rId20"/>
  </p:notesMasterIdLst>
  <p:handoutMasterIdLst>
    <p:handoutMasterId r:id="rId21"/>
  </p:handoutMasterIdLst>
  <p:sldIdLst>
    <p:sldId id="268" r:id="rId5"/>
    <p:sldId id="272" r:id="rId6"/>
    <p:sldId id="273" r:id="rId7"/>
    <p:sldId id="274" r:id="rId8"/>
    <p:sldId id="275" r:id="rId9"/>
    <p:sldId id="276" r:id="rId10"/>
    <p:sldId id="280" r:id="rId11"/>
    <p:sldId id="277" r:id="rId12"/>
    <p:sldId id="278" r:id="rId13"/>
    <p:sldId id="279" r:id="rId14"/>
    <p:sldId id="281" r:id="rId15"/>
    <p:sldId id="282" r:id="rId16"/>
    <p:sldId id="270" r:id="rId17"/>
    <p:sldId id="283" r:id="rId18"/>
    <p:sldId id="267" r:id="rId19"/>
  </p:sldIdLst>
  <p:sldSz cx="12192000" cy="6858000"/>
  <p:notesSz cx="6858000" cy="9144000"/>
  <p:defaultTextStyle>
    <a:defPPr rtl="0">
      <a:defRPr lang="pl-p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580"/>
  </p:normalViewPr>
  <p:slideViewPr>
    <p:cSldViewPr snapToGrid="0" snapToObjects="1">
      <p:cViewPr varScale="1">
        <p:scale>
          <a:sx n="111" d="100"/>
          <a:sy n="111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78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076AD07C-E22D-4655-AC43-50EC5079F0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B158378-0663-4C01-9DE4-BB9F38D385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6D6B8-1B87-474F-94A9-F34F10312610}" type="datetimeFigureOut">
              <a:rPr lang="pl-PL" smtClean="0"/>
              <a:t>27.08.2026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A5B86FD-3256-4F54-8377-51270D31ED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302B1B8-9BCF-4AF6-B83E-03D8C1B3D6E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B966E-3F0B-45B9-A974-6DED39FE8B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587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noProof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54B3B3-7FCD-4CC6-9A84-DD4CC685C5FD}" type="datetimeFigureOut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noProof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4EE49-95F8-4FBD-AE91-C2FD2C127DB1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1916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B4EE49-95F8-4FBD-AE91-C2FD2C127DB1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8487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B4EE49-95F8-4FBD-AE91-C2FD2C127DB1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5576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589213" y="2514600"/>
            <a:ext cx="8915399" cy="2262781"/>
          </a:xfrm>
        </p:spPr>
        <p:txBody>
          <a:bodyPr rtlCol="0" anchor="b">
            <a:normAutofit/>
          </a:bodyPr>
          <a:lstStyle>
            <a:lvl1pPr>
              <a:defRPr sz="54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rtlCol="0"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888310-CD3C-4330-9975-44CB747EB802}" type="datetime1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7" name="Dowolny kształt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3275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2589212" y="609600"/>
            <a:ext cx="8915399" cy="3117040"/>
          </a:xfrm>
        </p:spPr>
        <p:txBody>
          <a:bodyPr rtlCol="0" anchor="ctr">
            <a:normAutofit/>
          </a:bodyPr>
          <a:lstStyle>
            <a:lvl1pPr algn="l">
              <a:defRPr sz="4800" b="0" cap="none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77664B-703B-4E33-B639-E302355A5B36}" type="datetime1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9" name="Dowolny kształt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128892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ytat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2849949" y="609600"/>
            <a:ext cx="8393926" cy="2895600"/>
          </a:xfrm>
        </p:spPr>
        <p:txBody>
          <a:bodyPr rtlCol="0" anchor="ctr">
            <a:normAutofit/>
          </a:bodyPr>
          <a:lstStyle>
            <a:lvl1pPr algn="l">
              <a:defRPr sz="4800" b="0" cap="none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3" name="Tekst — symbol zastępczy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642733D-3D73-4C15-B107-556B9453DEC9}" type="datetime1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11" name="Dowolny kształt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4" name="Pole tekstowe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pl-PL" sz="8000" noProof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pl-PL" sz="8000" noProof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5960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2589213" y="2438400"/>
            <a:ext cx="8915400" cy="2724845"/>
          </a:xfrm>
        </p:spPr>
        <p:txBody>
          <a:bodyPr rtlCol="0" anchor="b">
            <a:normAutofit/>
          </a:bodyPr>
          <a:lstStyle>
            <a:lvl1pPr algn="l">
              <a:defRPr sz="4800" b="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 rtl="0">
              <a:buNone/>
            </a:pPr>
            <a:r>
              <a:rPr lang="pl-PL" noProof="0"/>
              <a:t>Edytuj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1E8DA7-0F67-48EB-9C84-A2B0D1892A18}" type="datetime1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9" name="Dowolny kształt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191375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ytat — 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1"/>
          <p:cNvSpPr>
            <a:spLocks noGrp="1"/>
          </p:cNvSpPr>
          <p:nvPr>
            <p:ph type="title" hasCustomPrompt="1"/>
          </p:nvPr>
        </p:nvSpPr>
        <p:spPr>
          <a:xfrm>
            <a:off x="2849949" y="609600"/>
            <a:ext cx="8393926" cy="2895600"/>
          </a:xfrm>
        </p:spPr>
        <p:txBody>
          <a:bodyPr rtlCol="0" anchor="ctr">
            <a:normAutofit/>
          </a:bodyPr>
          <a:lstStyle>
            <a:lvl1pPr algn="l">
              <a:defRPr sz="4800" b="0" cap="none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21" name="Tekst — symbol zastępczy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rtlCol="0"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 rtl="0">
              <a:buNone/>
            </a:pPr>
            <a:r>
              <a:rPr lang="pl-PL" noProof="0"/>
              <a:t>Edytuj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C3C2C0C-9120-4525-986D-0364B8055BFC}" type="datetime1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11" name="Dowolny kształt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7" name="Pole tekstowe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pl-PL" sz="8000" noProof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pl-PL" sz="8000" noProof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0453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2589212" y="627407"/>
            <a:ext cx="8915399" cy="2880020"/>
          </a:xfrm>
        </p:spPr>
        <p:txBody>
          <a:bodyPr rtlCol="0" anchor="ctr">
            <a:normAutofit/>
          </a:bodyPr>
          <a:lstStyle>
            <a:lvl1pPr algn="l">
              <a:defRPr sz="4800" b="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21" name="Tekst — symbol zastępczy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rtlCol="0"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 rtl="0">
              <a:buNone/>
            </a:pPr>
            <a:r>
              <a:rPr lang="pl-PL" noProof="0"/>
              <a:t>Edytuj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4A1B66-0B85-4127-A87E-5998A9C8A14F}" type="datetime1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9" name="Dowolny kształt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063380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88B982D-F7AA-4DB5-B5D5-5CCF7DE310A4}" type="datetime1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8" name="Dowolny kształt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901321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 hasCustomPrompt="1"/>
          </p:nvPr>
        </p:nvSpPr>
        <p:spPr>
          <a:xfrm>
            <a:off x="9294812" y="627405"/>
            <a:ext cx="2207601" cy="5283817"/>
          </a:xfrm>
        </p:spPr>
        <p:txBody>
          <a:bodyPr vert="eaVert" rtlCol="0" anchor="ctr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 rtlCol="0"/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BCEF34-3969-4232-9E91-04F6D64D5C22}" type="datetime1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8" name="Dowolny kształt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61913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2592925" y="624110"/>
            <a:ext cx="8911687" cy="1280890"/>
          </a:xfrm>
        </p:spPr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 rtlCol="0"/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2BAB8F-7A35-42DB-9DE0-12899C1ADD33}" type="datetime1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8" name="Dowolny kształt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071431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2589212" y="2058750"/>
            <a:ext cx="8915399" cy="1468800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rtlCol="0"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193397-6997-4B03-9B69-D0333C5D85DD}" type="datetime1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9" name="Dowolny kształt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044390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 rtlCol="0">
            <a:normAutofit/>
          </a:bodyPr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 rtlCol="0">
            <a:normAutofit/>
          </a:bodyPr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D48CF6-F633-4F3D-95E8-2B6EEDC18541}" type="datetime1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10" name="Dowolny kształt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45651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 rtlCol="0">
            <a:normAutofit/>
          </a:bodyPr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 rtlCol="0">
            <a:normAutofit/>
          </a:bodyPr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2B2F9BD-716E-4415-B1A3-1584BB7DCA13}" type="datetime1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12" name="Dowolny kształt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858928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218373-FA15-4EFF-8913-D21C7408D158}" type="datetime1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7" name="Dowolny kształt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312232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E72887-090E-4A92-B758-1EBA197D8A2D}" type="datetime1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Dowolny kształt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945293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2589212" y="446088"/>
            <a:ext cx="3505199" cy="976312"/>
          </a:xfrm>
        </p:spPr>
        <p:txBody>
          <a:bodyPr rtlCol="0" anchor="b"/>
          <a:lstStyle>
            <a:lvl1pPr algn="l">
              <a:defRPr sz="2000" b="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rtlCol="0" anchor="ctr">
            <a:normAutofit/>
          </a:bodyPr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1BC584-F87B-44E6-8C6B-FDC5A539BDC1}" type="datetime1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9" name="Dowolny kształt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764066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2589213" y="4800600"/>
            <a:ext cx="8915400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Obraz — symbol zastępczy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2A4B58-E3FE-4D01-8D5D-146364B5D390}" type="datetime1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9" name="Dowolny kształt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24543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a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Dowolny kształt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Dowolny kształt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Dowolny kształt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Dowolny kształt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Dowolny kształt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Dowolny kształt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Dowolny kształt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Dowolny kształt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Dowolny kształt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Dowolny kształt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Dowolny kształt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Dowolny kształt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upa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Dowolny kształt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Dowolny kształt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Dowolny kształt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Dowolny kształt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Dowolny kształt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Dowolny kształt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Dowolny kształt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Dowolny kształt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Dowolny kształt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Dowolny kształt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Dowolny kształt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Dowolny kształt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Prostokąt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AA01D88-1954-4626-854F-BDDE86639115}" type="datetime1">
              <a:rPr lang="pl-PL" noProof="0" smtClean="0"/>
              <a:t>26.08.2026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09523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zlobek7.pl/" TargetMode="Externa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1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Prostokąt 17">
            <a:extLst>
              <a:ext uri="{FF2B5EF4-FFF2-40B4-BE49-F238E27FC236}">
                <a16:creationId xmlns:a16="http://schemas.microsoft.com/office/drawing/2014/main" id="{93F2CC0B-D5F1-40B8-9CC6-4A36850B6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/>
          </a:p>
        </p:txBody>
      </p:sp>
      <p:pic>
        <p:nvPicPr>
          <p:cNvPr id="5" name="Obraz 4" descr="plamy światła">
            <a:extLst>
              <a:ext uri="{FF2B5EF4-FFF2-40B4-BE49-F238E27FC236}">
                <a16:creationId xmlns:a16="http://schemas.microsoft.com/office/drawing/2014/main" id="{1A23FE0C-9A67-334E-9B7F-83AA9CF636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266081D-517B-5D43-A7B4-E67DDEDC0B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679508"/>
            <a:ext cx="8915399" cy="4097873"/>
          </a:xfrm>
        </p:spPr>
        <p:txBody>
          <a:bodyPr rtlCol="0">
            <a:normAutofit/>
          </a:bodyPr>
          <a:lstStyle/>
          <a:p>
            <a:pPr algn="ctr" rtl="0"/>
            <a:r>
              <a:rPr lang="pl-PL" b="1" dirty="0">
                <a:solidFill>
                  <a:schemeClr val="accent2"/>
                </a:solidFill>
              </a:rPr>
              <a:t>WITAMY W ŻŁOBKU MIEJSKIM NR 7 w ZIELONEJ GÓRZE</a:t>
            </a:r>
          </a:p>
        </p:txBody>
      </p:sp>
      <p:sp>
        <p:nvSpPr>
          <p:cNvPr id="13" name="Podtytuł 12">
            <a:extLst>
              <a:ext uri="{FF2B5EF4-FFF2-40B4-BE49-F238E27FC236}">
                <a16:creationId xmlns:a16="http://schemas.microsoft.com/office/drawing/2014/main" id="{F05262DB-6398-4AF9-96A3-041CFB1123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98971" y="5259516"/>
            <a:ext cx="7859055" cy="1244280"/>
          </a:xfrm>
        </p:spPr>
        <p:txBody>
          <a:bodyPr rtlCol="0">
            <a:normAutofit/>
          </a:bodyPr>
          <a:lstStyle/>
          <a:p>
            <a:pPr algn="ctr" rtl="0"/>
            <a:r>
              <a:rPr lang="pl-PL" sz="4000" b="1" dirty="0">
                <a:solidFill>
                  <a:schemeClr val="accent4">
                    <a:lumMod val="75000"/>
                  </a:schemeClr>
                </a:solidFill>
              </a:rPr>
              <a:t>www.zlobek7.pl</a:t>
            </a:r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631C6CE6-1810-44ED-A6D7-3FF53040A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1" name="Dowolny kształt 11">
              <a:extLst>
                <a:ext uri="{FF2B5EF4-FFF2-40B4-BE49-F238E27FC236}">
                  <a16:creationId xmlns:a16="http://schemas.microsoft.com/office/drawing/2014/main" id="{1F6D8BFE-D0D0-4BAE-9D5A-701DE7D3CE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Dowolny kształt 12">
              <a:extLst>
                <a:ext uri="{FF2B5EF4-FFF2-40B4-BE49-F238E27FC236}">
                  <a16:creationId xmlns:a16="http://schemas.microsoft.com/office/drawing/2014/main" id="{53F86D30-CEDB-4D96-AF73-AA3CD5A43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Dowolny kształt 13">
              <a:extLst>
                <a:ext uri="{FF2B5EF4-FFF2-40B4-BE49-F238E27FC236}">
                  <a16:creationId xmlns:a16="http://schemas.microsoft.com/office/drawing/2014/main" id="{F5187540-C4C8-410C-A395-69FCB1C8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Dowolny kształt 14">
              <a:extLst>
                <a:ext uri="{FF2B5EF4-FFF2-40B4-BE49-F238E27FC236}">
                  <a16:creationId xmlns:a16="http://schemas.microsoft.com/office/drawing/2014/main" id="{75BD6E4A-797C-451B-B08F-D99C1A9D1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Dowolny kształt 15">
              <a:extLst>
                <a:ext uri="{FF2B5EF4-FFF2-40B4-BE49-F238E27FC236}">
                  <a16:creationId xmlns:a16="http://schemas.microsoft.com/office/drawing/2014/main" id="{0D241082-BAFA-462E-827B-5814B020F5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Dowolny kształt 16">
              <a:extLst>
                <a:ext uri="{FF2B5EF4-FFF2-40B4-BE49-F238E27FC236}">
                  <a16:creationId xmlns:a16="http://schemas.microsoft.com/office/drawing/2014/main" id="{2920CCBD-116D-450B-9608-99F05F7D7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Dowolny kształt 17">
              <a:extLst>
                <a:ext uri="{FF2B5EF4-FFF2-40B4-BE49-F238E27FC236}">
                  <a16:creationId xmlns:a16="http://schemas.microsoft.com/office/drawing/2014/main" id="{A57CD3DE-CEAF-4BD4-A5EF-24B3E622BB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Dowolny kształt 18">
              <a:extLst>
                <a:ext uri="{FF2B5EF4-FFF2-40B4-BE49-F238E27FC236}">
                  <a16:creationId xmlns:a16="http://schemas.microsoft.com/office/drawing/2014/main" id="{4EC3258C-366B-4629-A7D3-5173D3637D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Dowolny kształt 19">
              <a:extLst>
                <a:ext uri="{FF2B5EF4-FFF2-40B4-BE49-F238E27FC236}">
                  <a16:creationId xmlns:a16="http://schemas.microsoft.com/office/drawing/2014/main" id="{D444D63A-CE2B-4ACD-BA0E-4ADECAD86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Dowolny kształt 20">
              <a:extLst>
                <a:ext uri="{FF2B5EF4-FFF2-40B4-BE49-F238E27FC236}">
                  <a16:creationId xmlns:a16="http://schemas.microsoft.com/office/drawing/2014/main" id="{7A504DF6-187A-4A54-96E8-3F3F28AAA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Dowolny kształt 21">
              <a:extLst>
                <a:ext uri="{FF2B5EF4-FFF2-40B4-BE49-F238E27FC236}">
                  <a16:creationId xmlns:a16="http://schemas.microsoft.com/office/drawing/2014/main" id="{FE04C6F5-6DC5-4C7E-9278-9BE624FC78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Dowolny kształt 22">
              <a:extLst>
                <a:ext uri="{FF2B5EF4-FFF2-40B4-BE49-F238E27FC236}">
                  <a16:creationId xmlns:a16="http://schemas.microsoft.com/office/drawing/2014/main" id="{94A02D9B-E6A9-4D6A-9D2A-D81C76802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B78034A6-3565-46AA-9E73-1C954666A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30"/>
            <a:ext cx="2356675" cy="6853284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35" name="Dowolny kształt 27">
              <a:extLst>
                <a:ext uri="{FF2B5EF4-FFF2-40B4-BE49-F238E27FC236}">
                  <a16:creationId xmlns:a16="http://schemas.microsoft.com/office/drawing/2014/main" id="{04947AA2-A772-42CB-9CEC-065095D3D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6" name="Dowolny kształt 28">
              <a:extLst>
                <a:ext uri="{FF2B5EF4-FFF2-40B4-BE49-F238E27FC236}">
                  <a16:creationId xmlns:a16="http://schemas.microsoft.com/office/drawing/2014/main" id="{83C52D84-DEC1-4E16-972E-8EEA5D522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7" name="Dowolny kształt 29">
              <a:extLst>
                <a:ext uri="{FF2B5EF4-FFF2-40B4-BE49-F238E27FC236}">
                  <a16:creationId xmlns:a16="http://schemas.microsoft.com/office/drawing/2014/main" id="{2036A28D-EF09-41F7-906F-CF405361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8" name="Dowolny kształt 30">
              <a:extLst>
                <a:ext uri="{FF2B5EF4-FFF2-40B4-BE49-F238E27FC236}">
                  <a16:creationId xmlns:a16="http://schemas.microsoft.com/office/drawing/2014/main" id="{EE8D92C7-C907-4120-95E3-80E3DC85BB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9" name="Dowolny kształt 31">
              <a:extLst>
                <a:ext uri="{FF2B5EF4-FFF2-40B4-BE49-F238E27FC236}">
                  <a16:creationId xmlns:a16="http://schemas.microsoft.com/office/drawing/2014/main" id="{BBCEAAB8-CD22-41D7-B330-702682A27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0" name="Dowolny kształt 32">
              <a:extLst>
                <a:ext uri="{FF2B5EF4-FFF2-40B4-BE49-F238E27FC236}">
                  <a16:creationId xmlns:a16="http://schemas.microsoft.com/office/drawing/2014/main" id="{6BBC1FEE-3D72-492B-8D8A-BE1A5507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1" name="Dowolny kształt 33">
              <a:extLst>
                <a:ext uri="{FF2B5EF4-FFF2-40B4-BE49-F238E27FC236}">
                  <a16:creationId xmlns:a16="http://schemas.microsoft.com/office/drawing/2014/main" id="{C28C6E5C-C393-435C-96A1-AA2859BDCB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2" name="Dowolny kształt 34">
              <a:extLst>
                <a:ext uri="{FF2B5EF4-FFF2-40B4-BE49-F238E27FC236}">
                  <a16:creationId xmlns:a16="http://schemas.microsoft.com/office/drawing/2014/main" id="{2C2C991F-AC51-4DF5-B8DD-19B08C1CBF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3" name="Dowolny kształt 35">
              <a:extLst>
                <a:ext uri="{FF2B5EF4-FFF2-40B4-BE49-F238E27FC236}">
                  <a16:creationId xmlns:a16="http://schemas.microsoft.com/office/drawing/2014/main" id="{9C916B5F-285D-4F5A-9085-6781753AF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4" name="Dowolny kształt 36">
              <a:extLst>
                <a:ext uri="{FF2B5EF4-FFF2-40B4-BE49-F238E27FC236}">
                  <a16:creationId xmlns:a16="http://schemas.microsoft.com/office/drawing/2014/main" id="{0375DD5F-9D17-4873-B697-3D44A5EBEC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5" name="Dowolny kształt 37">
              <a:extLst>
                <a:ext uri="{FF2B5EF4-FFF2-40B4-BE49-F238E27FC236}">
                  <a16:creationId xmlns:a16="http://schemas.microsoft.com/office/drawing/2014/main" id="{A159BBC7-6A8B-4612-94A8-56323452C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6" name="Dowolny kształt 38">
              <a:extLst>
                <a:ext uri="{FF2B5EF4-FFF2-40B4-BE49-F238E27FC236}">
                  <a16:creationId xmlns:a16="http://schemas.microsoft.com/office/drawing/2014/main" id="{177C901C-F8DE-4C99-95C8-F8CA1B84F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48" name="Prostokąt 47">
            <a:extLst>
              <a:ext uri="{FF2B5EF4-FFF2-40B4-BE49-F238E27FC236}">
                <a16:creationId xmlns:a16="http://schemas.microsoft.com/office/drawing/2014/main" id="{D1D655F2-6D15-4265-ADEE-EF0075C13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0" name="Dowolny kształt 69">
            <a:extLst>
              <a:ext uri="{FF2B5EF4-FFF2-40B4-BE49-F238E27FC236}">
                <a16:creationId xmlns:a16="http://schemas.microsoft.com/office/drawing/2014/main" id="{3248A930-1A6E-4EFB-8213-D1AC735BE0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1026" name="Picture 2" descr="Żłobek Miejski nr 7 Kubuś Puchate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04" y="88705"/>
            <a:ext cx="4170194" cy="148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41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35185" y="624110"/>
            <a:ext cx="9969427" cy="128089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accent2"/>
                </a:solidFill>
              </a:rPr>
              <a:t>FUNDUSZ ZABAWKOWY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93908" y="1824435"/>
            <a:ext cx="9910704" cy="4086787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Składka na FZ jest dobrowolna i zgodnie z ustaleniami RR wynosi </a:t>
            </a:r>
            <a:r>
              <a:rPr lang="pl-PL" b="1" dirty="0">
                <a:solidFill>
                  <a:srgbClr val="00B0F0"/>
                </a:solidFill>
              </a:rPr>
              <a:t>100,00 na cały rok szkolny.</a:t>
            </a:r>
            <a:r>
              <a:rPr lang="pl-PL" dirty="0"/>
              <a:t> </a:t>
            </a:r>
          </a:p>
          <a:p>
            <a:r>
              <a:rPr lang="pl-PL" dirty="0"/>
              <a:t>W ramach składki doposażamy placówkę o pomoce dydaktyczne dla Państwa dzieci . </a:t>
            </a:r>
          </a:p>
          <a:p>
            <a:r>
              <a:rPr lang="pl-PL" dirty="0"/>
              <a:t>Fundusz zabawkowy został wprowadzony decyzją RR cztery lata temu lata temu. Przez ostatnie lata udało nam się zakupić </a:t>
            </a:r>
            <a:r>
              <a:rPr lang="pl-PL" b="1" u="sng" dirty="0">
                <a:solidFill>
                  <a:schemeClr val="accent1">
                    <a:lumMod val="75000"/>
                  </a:schemeClr>
                </a:solidFill>
              </a:rPr>
              <a:t>tablice sensoryczne i manipulacyjne dla dzieci, baseny z piłkami, gry edukacyjne, książki i inne niezbędne zabawki służące Państwa dzieciom. </a:t>
            </a:r>
          </a:p>
          <a:p>
            <a:r>
              <a:rPr lang="pl-PL" dirty="0"/>
              <a:t>Dziękujemy za wsparcie. Dzięki WAM nasi podopieczni mogą korzystać z harmonijnego rozwoju</a:t>
            </a:r>
          </a:p>
          <a:p>
            <a:pPr marL="0" indent="0">
              <a:buNone/>
            </a:pPr>
            <a:r>
              <a:rPr lang="pl-PL" dirty="0"/>
              <a:t> Wpłaty odbywają się na podstawie złożonej przez PAŃSTWA deklaracji .</a:t>
            </a:r>
          </a:p>
          <a:p>
            <a:pPr marL="0" indent="0">
              <a:buNone/>
            </a:pPr>
            <a:r>
              <a:rPr lang="pl-PL" dirty="0"/>
              <a:t>Dobrowolną wpłatę można uiszczać na konto RADY RODZICÓW z dopiskiem: </a:t>
            </a:r>
            <a:r>
              <a:rPr lang="pl-PL" b="1" u="sng" dirty="0">
                <a:solidFill>
                  <a:schemeClr val="accent2">
                    <a:lumMod val="75000"/>
                  </a:schemeClr>
                </a:solidFill>
              </a:rPr>
              <a:t>FUNDUSZ ZABAWKOWY, imię i nazwisko dziecka, nazwa grupy</a:t>
            </a:r>
          </a:p>
          <a:p>
            <a:pPr marL="0" indent="0" algn="ctr">
              <a:buNone/>
            </a:pPr>
            <a:r>
              <a:rPr lang="pl-PL" b="1" dirty="0">
                <a:solidFill>
                  <a:srgbClr val="FF0000"/>
                </a:solidFill>
                <a:latin typeface="Montserrat"/>
              </a:rPr>
              <a:t>KONTO RADY RODZICÓW</a:t>
            </a:r>
          </a:p>
          <a:p>
            <a:pPr marL="0" indent="0" algn="ctr">
              <a:buNone/>
            </a:pPr>
            <a:r>
              <a:rPr lang="pl-PL" sz="1800" b="1" dirty="0">
                <a:solidFill>
                  <a:srgbClr val="FF0000"/>
                </a:solidFill>
                <a:latin typeface="Montserrat"/>
              </a:rPr>
              <a:t>97 1020 5402 0000 0402 0609 8836</a:t>
            </a:r>
          </a:p>
          <a:p>
            <a:pPr marL="0" indent="0" algn="ctr">
              <a:buNone/>
            </a:pPr>
            <a:endParaRPr lang="pl-PL" b="1" dirty="0">
              <a:solidFill>
                <a:srgbClr val="FF0000"/>
              </a:solidFill>
              <a:latin typeface="Montserrat"/>
            </a:endParaRPr>
          </a:p>
          <a:p>
            <a:pPr marL="0" indent="0" algn="ctr">
              <a:buNone/>
            </a:pPr>
            <a:endParaRPr lang="pl-PL" b="1" dirty="0">
              <a:solidFill>
                <a:srgbClr val="FF0000"/>
              </a:solidFill>
              <a:latin typeface="Montserrat"/>
            </a:endParaRPr>
          </a:p>
          <a:p>
            <a:pPr marL="0" indent="0" algn="ctr">
              <a:buNone/>
            </a:pPr>
            <a:endParaRPr lang="pl-PL" b="1" dirty="0">
              <a:solidFill>
                <a:srgbClr val="FF0000"/>
              </a:solidFill>
              <a:latin typeface="Montserrat"/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Picture 2" descr="Żłobek Miejski nr 7 Kubuś Puchat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89" y="218113"/>
            <a:ext cx="3363011" cy="12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285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D016D8-16FA-570B-720C-707ADCB44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29219"/>
            <a:ext cx="8911687" cy="1280890"/>
          </a:xfrm>
        </p:spPr>
        <p:txBody>
          <a:bodyPr/>
          <a:lstStyle/>
          <a:p>
            <a:pPr algn="ctr"/>
            <a:r>
              <a:rPr lang="pl-PL" b="1" dirty="0">
                <a:solidFill>
                  <a:srgbClr val="FF0000"/>
                </a:solidFill>
              </a:rPr>
              <a:t>SALA INTEGRACJI SENSORYCZNEJ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FBBA17-0B0C-A1FB-54F7-FD1C1A875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940" y="2133600"/>
            <a:ext cx="10348672" cy="410029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accent2"/>
                </a:solidFill>
              </a:rPr>
              <a:t>Z radością informujemy, że na terenie naszego żłobka zostanie otwarta Sala Integracji Sensorycznej (SI) – specjalnie przygotowana przestrzeń wspierająca prawidłowy rozwój najmłodszych dzieci.</a:t>
            </a:r>
          </a:p>
          <a:p>
            <a:r>
              <a:rPr lang="pl-PL" dirty="0"/>
              <a:t>Sala będzie wyposażona w sprzęt i pomoce rozwijające m.in. </a:t>
            </a:r>
            <a:r>
              <a:rPr lang="pl-PL" b="1" dirty="0"/>
              <a:t>równowagę, koordynację ruchową, motorykę, świadomość własnego ciała oraz zmysły: dotyku, wzroku, słuchu i ruchu</a:t>
            </a:r>
            <a:r>
              <a:rPr lang="pl-PL" dirty="0"/>
              <a:t>.</a:t>
            </a:r>
          </a:p>
          <a:p>
            <a:r>
              <a:rPr lang="pl-PL" dirty="0"/>
              <a:t>Zajęcia w sali SI będą: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dostosowane do wieku i indywidualnych możliwości dzieci,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prowadzone w formie zabawy,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wspierały rozwój psychoruchowy i sensoryczny,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pomagały dzieciom lepiej poznawać własne ciało i otoczenie,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sprzyjały wyciszeniu, koncentracji oraz budowaniu poczucia bezpieczeństwa.</a:t>
            </a:r>
          </a:p>
          <a:p>
            <a:pPr marL="0" indent="0">
              <a:buNone/>
            </a:pPr>
            <a:r>
              <a:rPr lang="pl-PL" b="1" dirty="0"/>
              <a:t>Otwarcie sali SI to kolejny krok w kierunku tworzenia w naszym żłobku przestrzeni, która wspiera harmonijny rozwój dziecka i odpowiada na jego indywidualne potrzeby.</a:t>
            </a:r>
          </a:p>
          <a:p>
            <a:pPr marL="0" indent="0">
              <a:buNone/>
            </a:pPr>
            <a:r>
              <a:rPr lang="pl-PL" b="1" u="sng" dirty="0">
                <a:solidFill>
                  <a:schemeClr val="accent2"/>
                </a:solidFill>
              </a:rPr>
              <a:t>Zajęcia w sali sensorycznej będą elementem codziennych aktywności wspierających rozwój dzieci, a nie formą terapii SI.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63061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FCDE7C-AEA5-3333-93EA-658A8C762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accent2">
                    <a:lumMod val="75000"/>
                  </a:schemeClr>
                </a:solidFill>
              </a:rPr>
              <a:t>Nowe standardy opieki nad dziećmi do lat 3 – najważniejsze zmiany od 2027 i 2028 roku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2D99F7-51DD-3173-64BB-CEDE3A6AA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611" y="2133600"/>
            <a:ext cx="10064001" cy="3777622"/>
          </a:xfrm>
        </p:spPr>
        <p:txBody>
          <a:bodyPr>
            <a:normAutofit fontScale="92500" lnSpcReduction="10000"/>
          </a:bodyPr>
          <a:lstStyle/>
          <a:p>
            <a:r>
              <a:rPr lang="pl-PL" b="1" dirty="0"/>
              <a:t>Najbliższe zmiany – od 2027 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/>
              <a:t>Wyższe wymagania i szkolenia dla opiekunów</a:t>
            </a:r>
            <a:r>
              <a:rPr lang="pl-PL" dirty="0"/>
              <a:t> – personel będzie musiał regularnie podnosić kwalifikacje i uzupełniać wiedzę dotyczącą standardów opieki nad małym dzieckiem.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/>
              <a:t>Ochrona prawna opiekunów jak funkcjonariuszy publicznych</a:t>
            </a:r>
            <a:r>
              <a:rPr lang="pl-PL" dirty="0"/>
              <a:t> – pracownicy żłobków zyskają większą ochronę prawną m.in. w sytuacjach agresji lub znieważenia.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/>
              <a:t>Dostęp do placu zabaw i aktywności na świeżym powietrzu</a:t>
            </a:r>
            <a:r>
              <a:rPr lang="pl-PL" dirty="0"/>
              <a:t> – placówki będą musiały zapewnić dzieciom odpowiednią przestrzeń do zabawy na zewnątrz.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/>
              <a:t>Nowe standardy żywienia od 1 września 2027 r.</a:t>
            </a:r>
            <a:r>
              <a:rPr lang="pl-PL" dirty="0"/>
              <a:t> – posiłki w żłobkach będą musiały spełniać określone wymagania dotyczące zdrowego żywienia.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/>
              <a:t>Większa ochrona wizerunku dziecka od 1 września 2027 r.</a:t>
            </a:r>
            <a:r>
              <a:rPr lang="pl-PL" dirty="0"/>
              <a:t> – zdjęcia dzieci nie będą mogły być publikowane publicznie, nawet za zgodą rodzica.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0233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dirty="0"/>
            </a:br>
            <a:endParaRPr lang="pl-PL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170" name="Picture 2" descr="https://zlobek7.pl/wp-content/uploads/2025/08/Wyprawka-malego-dziecka-1024x5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095" y="969978"/>
            <a:ext cx="97536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Żłobek Miejski nr 7 Kubuś Puchat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48" y="254995"/>
            <a:ext cx="2447200" cy="87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460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30865E-89DF-95F0-FD09-E266710E0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chemeClr val="accent2"/>
                </a:solidFill>
              </a:rPr>
              <a:t>PODZIAŁ GRUP W ROKU SZKOLNYM 2026/2027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AC4842-6107-1456-FACD-8EA959D8D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7698" y="2133600"/>
            <a:ext cx="10296914" cy="3777622"/>
          </a:xfrm>
        </p:spPr>
        <p:txBody>
          <a:bodyPr>
            <a:normAutofit/>
          </a:bodyPr>
          <a:lstStyle/>
          <a:p>
            <a:r>
              <a:rPr lang="pl-PL" sz="2000" dirty="0"/>
              <a:t>MALEŃSTWA – 10-12.2025 ORAZ 01,02,03 2026</a:t>
            </a:r>
          </a:p>
          <a:p>
            <a:r>
              <a:rPr lang="pl-PL" sz="2000" dirty="0"/>
              <a:t>KRÓLIKI – 07-09.2025</a:t>
            </a:r>
          </a:p>
          <a:p>
            <a:r>
              <a:rPr lang="pl-PL" sz="2000" dirty="0"/>
              <a:t>ŚWISTAKI – 03-06.2025</a:t>
            </a:r>
          </a:p>
          <a:p>
            <a:r>
              <a:rPr lang="pl-PL" sz="2000" dirty="0"/>
              <a:t>PSZCZÓŁKI – 01,02.2025</a:t>
            </a:r>
          </a:p>
          <a:p>
            <a:r>
              <a:rPr lang="pl-PL" sz="2000" dirty="0"/>
              <a:t>PROSIACZKI – 01-03.2024</a:t>
            </a:r>
          </a:p>
          <a:p>
            <a:r>
              <a:rPr lang="pl-PL" sz="2000" dirty="0"/>
              <a:t>HEFALUMPY – 04-06.2024</a:t>
            </a:r>
          </a:p>
          <a:p>
            <a:r>
              <a:rPr lang="pl-PL" sz="2000" dirty="0"/>
              <a:t>PUCHATKI – 07-09.2024</a:t>
            </a:r>
          </a:p>
          <a:p>
            <a:r>
              <a:rPr lang="pl-PL" sz="2000" dirty="0"/>
              <a:t>SÓWKI – 10-12.2024</a:t>
            </a:r>
          </a:p>
        </p:txBody>
      </p:sp>
    </p:spTree>
    <p:extLst>
      <p:ext uri="{BB962C8B-B14F-4D97-AF65-F5344CB8AC3E}">
        <p14:creationId xmlns:p14="http://schemas.microsoft.com/office/powerpoint/2010/main" val="1616543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1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rostokąt 9">
            <a:extLst>
              <a:ext uri="{FF2B5EF4-FFF2-40B4-BE49-F238E27FC236}">
                <a16:creationId xmlns:a16="http://schemas.microsoft.com/office/drawing/2014/main" id="{93F2CC0B-D5F1-40B8-9CC6-4A36850B6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/>
          </a:p>
        </p:txBody>
      </p:sp>
      <p:pic>
        <p:nvPicPr>
          <p:cNvPr id="5" name="Obraz 4" descr="plamy światła">
            <a:extLst>
              <a:ext uri="{FF2B5EF4-FFF2-40B4-BE49-F238E27FC236}">
                <a16:creationId xmlns:a16="http://schemas.microsoft.com/office/drawing/2014/main" id="{1A23FE0C-9A67-334E-9B7F-83AA9CF636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"/>
            <a:ext cx="12192000" cy="68579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266081D-517B-5D43-A7B4-E67DDEDC0B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rtlCol="0">
            <a:normAutofit/>
          </a:bodyPr>
          <a:lstStyle/>
          <a:p>
            <a:pPr rtl="0"/>
            <a:r>
              <a:rPr lang="pl-PL" dirty="0"/>
              <a:t>Dziękujemy!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6D75439-C766-134A-A0D0-BE002D8B0A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rtlCol="0">
            <a:normAutofit/>
          </a:bodyPr>
          <a:lstStyle/>
          <a:p>
            <a:pPr rtl="0"/>
            <a:endParaRPr lang="pl-PL" dirty="0"/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631C6CE6-1810-44ED-A6D7-3FF53040A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13" name="Dowolny kształt 11">
              <a:extLst>
                <a:ext uri="{FF2B5EF4-FFF2-40B4-BE49-F238E27FC236}">
                  <a16:creationId xmlns:a16="http://schemas.microsoft.com/office/drawing/2014/main" id="{1F6D8BFE-D0D0-4BAE-9D5A-701DE7D3CE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Dowolny kształt 12">
              <a:extLst>
                <a:ext uri="{FF2B5EF4-FFF2-40B4-BE49-F238E27FC236}">
                  <a16:creationId xmlns:a16="http://schemas.microsoft.com/office/drawing/2014/main" id="{53F86D30-CEDB-4D96-AF73-AA3CD5A43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Dowolny kształt 13">
              <a:extLst>
                <a:ext uri="{FF2B5EF4-FFF2-40B4-BE49-F238E27FC236}">
                  <a16:creationId xmlns:a16="http://schemas.microsoft.com/office/drawing/2014/main" id="{F5187540-C4C8-410C-A395-69FCB1C86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Dowolny kształt 14">
              <a:extLst>
                <a:ext uri="{FF2B5EF4-FFF2-40B4-BE49-F238E27FC236}">
                  <a16:creationId xmlns:a16="http://schemas.microsoft.com/office/drawing/2014/main" id="{75BD6E4A-797C-451B-B08F-D99C1A9D1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Dowolny kształt 15">
              <a:extLst>
                <a:ext uri="{FF2B5EF4-FFF2-40B4-BE49-F238E27FC236}">
                  <a16:creationId xmlns:a16="http://schemas.microsoft.com/office/drawing/2014/main" id="{0D241082-BAFA-462E-827B-5814B020F5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Dowolny kształt 16">
              <a:extLst>
                <a:ext uri="{FF2B5EF4-FFF2-40B4-BE49-F238E27FC236}">
                  <a16:creationId xmlns:a16="http://schemas.microsoft.com/office/drawing/2014/main" id="{2920CCBD-116D-450B-9608-99F05F7D7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Dowolny kształt 17">
              <a:extLst>
                <a:ext uri="{FF2B5EF4-FFF2-40B4-BE49-F238E27FC236}">
                  <a16:creationId xmlns:a16="http://schemas.microsoft.com/office/drawing/2014/main" id="{A57CD3DE-CEAF-4BD4-A5EF-24B3E622BB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Dowolny kształt 18">
              <a:extLst>
                <a:ext uri="{FF2B5EF4-FFF2-40B4-BE49-F238E27FC236}">
                  <a16:creationId xmlns:a16="http://schemas.microsoft.com/office/drawing/2014/main" id="{4EC3258C-366B-4629-A7D3-5173D3637D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Dowolny kształt 19">
              <a:extLst>
                <a:ext uri="{FF2B5EF4-FFF2-40B4-BE49-F238E27FC236}">
                  <a16:creationId xmlns:a16="http://schemas.microsoft.com/office/drawing/2014/main" id="{D444D63A-CE2B-4ACD-BA0E-4ADECAD86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Dowolny kształt 20">
              <a:extLst>
                <a:ext uri="{FF2B5EF4-FFF2-40B4-BE49-F238E27FC236}">
                  <a16:creationId xmlns:a16="http://schemas.microsoft.com/office/drawing/2014/main" id="{7A504DF6-187A-4A54-96E8-3F3F28AAA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Dowolny kształt 21">
              <a:extLst>
                <a:ext uri="{FF2B5EF4-FFF2-40B4-BE49-F238E27FC236}">
                  <a16:creationId xmlns:a16="http://schemas.microsoft.com/office/drawing/2014/main" id="{FE04C6F5-6DC5-4C7E-9278-9BE624FC78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Dowolny kształt 22">
              <a:extLst>
                <a:ext uri="{FF2B5EF4-FFF2-40B4-BE49-F238E27FC236}">
                  <a16:creationId xmlns:a16="http://schemas.microsoft.com/office/drawing/2014/main" id="{94A02D9B-E6A9-4D6A-9D2A-D81C76802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26" name="Grupa 25">
            <a:extLst>
              <a:ext uri="{FF2B5EF4-FFF2-40B4-BE49-F238E27FC236}">
                <a16:creationId xmlns:a16="http://schemas.microsoft.com/office/drawing/2014/main" id="{B78034A6-3565-46AA-9E73-1C954666A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30"/>
            <a:ext cx="2356675" cy="6853284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27" name="Dowolny kształt 27">
              <a:extLst>
                <a:ext uri="{FF2B5EF4-FFF2-40B4-BE49-F238E27FC236}">
                  <a16:creationId xmlns:a16="http://schemas.microsoft.com/office/drawing/2014/main" id="{04947AA2-A772-42CB-9CEC-065095D3D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Dowolny kształt 28">
              <a:extLst>
                <a:ext uri="{FF2B5EF4-FFF2-40B4-BE49-F238E27FC236}">
                  <a16:creationId xmlns:a16="http://schemas.microsoft.com/office/drawing/2014/main" id="{83C52D84-DEC1-4E16-972E-8EEA5D522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Dowolny kształt 29">
              <a:extLst>
                <a:ext uri="{FF2B5EF4-FFF2-40B4-BE49-F238E27FC236}">
                  <a16:creationId xmlns:a16="http://schemas.microsoft.com/office/drawing/2014/main" id="{2036A28D-EF09-41F7-906F-CF405361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Dowolny kształt 30">
              <a:extLst>
                <a:ext uri="{FF2B5EF4-FFF2-40B4-BE49-F238E27FC236}">
                  <a16:creationId xmlns:a16="http://schemas.microsoft.com/office/drawing/2014/main" id="{EE8D92C7-C907-4120-95E3-80E3DC85BB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Dowolny kształt 31">
              <a:extLst>
                <a:ext uri="{FF2B5EF4-FFF2-40B4-BE49-F238E27FC236}">
                  <a16:creationId xmlns:a16="http://schemas.microsoft.com/office/drawing/2014/main" id="{BBCEAAB8-CD22-41D7-B330-702682A27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Dowolny kształt 32">
              <a:extLst>
                <a:ext uri="{FF2B5EF4-FFF2-40B4-BE49-F238E27FC236}">
                  <a16:creationId xmlns:a16="http://schemas.microsoft.com/office/drawing/2014/main" id="{6BBC1FEE-3D72-492B-8D8A-BE1A5507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Dowolny kształt 33">
              <a:extLst>
                <a:ext uri="{FF2B5EF4-FFF2-40B4-BE49-F238E27FC236}">
                  <a16:creationId xmlns:a16="http://schemas.microsoft.com/office/drawing/2014/main" id="{C28C6E5C-C393-435C-96A1-AA2859BDCB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Dowolny kształt 34">
              <a:extLst>
                <a:ext uri="{FF2B5EF4-FFF2-40B4-BE49-F238E27FC236}">
                  <a16:creationId xmlns:a16="http://schemas.microsoft.com/office/drawing/2014/main" id="{2C2C991F-AC51-4DF5-B8DD-19B08C1CBF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Dowolny kształt 35">
              <a:extLst>
                <a:ext uri="{FF2B5EF4-FFF2-40B4-BE49-F238E27FC236}">
                  <a16:creationId xmlns:a16="http://schemas.microsoft.com/office/drawing/2014/main" id="{9C916B5F-285D-4F5A-9085-6781753AF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6" name="Dowolny kształt 36">
              <a:extLst>
                <a:ext uri="{FF2B5EF4-FFF2-40B4-BE49-F238E27FC236}">
                  <a16:creationId xmlns:a16="http://schemas.microsoft.com/office/drawing/2014/main" id="{0375DD5F-9D17-4873-B697-3D44A5EBEC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7" name="Dowolny kształt 37">
              <a:extLst>
                <a:ext uri="{FF2B5EF4-FFF2-40B4-BE49-F238E27FC236}">
                  <a16:creationId xmlns:a16="http://schemas.microsoft.com/office/drawing/2014/main" id="{A159BBC7-6A8B-4612-94A8-56323452C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8" name="Dowolny kształt 38">
              <a:extLst>
                <a:ext uri="{FF2B5EF4-FFF2-40B4-BE49-F238E27FC236}">
                  <a16:creationId xmlns:a16="http://schemas.microsoft.com/office/drawing/2014/main" id="{177C901C-F8DE-4C99-95C8-F8CA1B84F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40" name="Prostokąt 39">
            <a:extLst>
              <a:ext uri="{FF2B5EF4-FFF2-40B4-BE49-F238E27FC236}">
                <a16:creationId xmlns:a16="http://schemas.microsoft.com/office/drawing/2014/main" id="{D1D655F2-6D15-4265-ADEE-EF0075C13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Dowolny kształt 69">
            <a:extLst>
              <a:ext uri="{FF2B5EF4-FFF2-40B4-BE49-F238E27FC236}">
                <a16:creationId xmlns:a16="http://schemas.microsoft.com/office/drawing/2014/main" id="{3248A930-1A6E-4EFB-8213-D1AC735BE0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39" name="Picture 2" descr="Żłobek Miejski nr 7 Kubuś Puchate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9" y="538622"/>
            <a:ext cx="4527491" cy="161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739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00295" y="624110"/>
            <a:ext cx="10204318" cy="128089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accent4">
                    <a:lumMod val="75000"/>
                  </a:schemeClr>
                </a:solidFill>
              </a:rPr>
              <a:t>ORGANIZACJA PRACY PLACÓWKI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68040" y="2032932"/>
            <a:ext cx="10536572" cy="4065864"/>
          </a:xfrm>
        </p:spPr>
        <p:txBody>
          <a:bodyPr>
            <a:normAutofit/>
          </a:bodyPr>
          <a:lstStyle/>
          <a:p>
            <a:r>
              <a:rPr lang="pl-PL" dirty="0"/>
              <a:t>Żłobek jest czynny od 6.30-18.30</a:t>
            </a:r>
          </a:p>
          <a:p>
            <a:r>
              <a:rPr lang="pl-PL" dirty="0"/>
              <a:t>Rodzic umową z placówką deklaruje godziny pobytu dziecka w placówce</a:t>
            </a:r>
          </a:p>
          <a:p>
            <a:r>
              <a:rPr lang="pl-PL" dirty="0"/>
              <a:t>W przypadku zmiany godzin zdeklarowanych umową rodzic może złożyć aneks do umowy, który dostępny jest na stronie internetowej żłóbka zakładce PLIKI DO POBRANIA</a:t>
            </a:r>
          </a:p>
          <a:p>
            <a:r>
              <a:rPr lang="pl-PL" dirty="0"/>
              <a:t>Rodzic zobowiązany jest do uiszczania płatności za fizyczny pobyt obecności dziecka w żłobku. Stawka żywieniowa 7,50/dzień. Opłata za pobyt dziecka w placówce finansowana w ramach programu AKTYWNIE W ŻŁOBKU w wysokości 1500,00 miesięcznie</a:t>
            </a:r>
          </a:p>
          <a:p>
            <a:r>
              <a:rPr lang="pl-PL" dirty="0"/>
              <a:t>Wniosek należy złożyć elektronicznie przez ZUS. Po złożeniu wniosku opłaty związane z pobytem dziecka będą naliczane tylko za wyżywienie</a:t>
            </a:r>
          </a:p>
          <a:p>
            <a:r>
              <a:rPr lang="pl-PL" dirty="0"/>
              <a:t>Rodzic po podpisaniu umowy zobowiązuje się do przestrzegania jej zapisów</a:t>
            </a:r>
          </a:p>
          <a:p>
            <a:r>
              <a:rPr lang="pl-PL" dirty="0"/>
              <a:t>Prosimy o posiadanie przy sobie dokumentu tożsamości celem odbioru dziecka</a:t>
            </a:r>
          </a:p>
          <a:p>
            <a:endParaRPr lang="pl-PL" dirty="0"/>
          </a:p>
        </p:txBody>
      </p:sp>
      <p:pic>
        <p:nvPicPr>
          <p:cNvPr id="5" name="Picture 2" descr="Żłobek Miejski nr 7 Kubuś Puchat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72" y="0"/>
            <a:ext cx="2121846" cy="75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721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49960" y="-218113"/>
            <a:ext cx="10254651" cy="4983060"/>
          </a:xfrm>
        </p:spPr>
        <p:txBody>
          <a:bodyPr>
            <a:normAutofit/>
          </a:bodyPr>
          <a:lstStyle/>
          <a:p>
            <a:pPr algn="ctr"/>
            <a:r>
              <a:rPr lang="pl-PL" sz="3600" dirty="0"/>
              <a:t>Na terenie placówki obowiązują zasady współżycia społecznego.</a:t>
            </a:r>
            <a:br>
              <a:rPr lang="pl-PL" sz="3600" dirty="0"/>
            </a:br>
            <a:r>
              <a:rPr lang="pl-PL" sz="3600" b="1" dirty="0">
                <a:solidFill>
                  <a:schemeClr val="accent4">
                    <a:lumMod val="75000"/>
                  </a:schemeClr>
                </a:solidFill>
              </a:rPr>
              <a:t>SZANUJEMY SIĘ WZAJEMNIE</a:t>
            </a:r>
            <a:br>
              <a:rPr lang="pl-PL" sz="3600" dirty="0"/>
            </a:br>
            <a:r>
              <a:rPr lang="pl-PL" sz="3600" dirty="0"/>
              <a:t>UŻYWAMY </a:t>
            </a:r>
            <a:r>
              <a:rPr lang="pl-PL" sz="3600" b="1" u="sng" dirty="0">
                <a:solidFill>
                  <a:srgbClr val="FFFF00"/>
                </a:solidFill>
              </a:rPr>
              <a:t>„MAGICZNYCH SŁÓW” </a:t>
            </a:r>
            <a:br>
              <a:rPr lang="pl-PL" sz="3600" dirty="0"/>
            </a:br>
            <a:r>
              <a:rPr lang="pl-PL" sz="3600" b="1" dirty="0">
                <a:solidFill>
                  <a:schemeClr val="accent1"/>
                </a:solidFill>
              </a:rPr>
              <a:t>PROSZĘ, DZIĘKUJĘ, PRZEPRASZAM</a:t>
            </a:r>
            <a:br>
              <a:rPr lang="pl-PL" sz="3600" dirty="0"/>
            </a:br>
            <a:r>
              <a:rPr lang="pl-PL" sz="3600" dirty="0"/>
              <a:t>oraz </a:t>
            </a:r>
            <a:r>
              <a:rPr lang="pl-PL" sz="3600" b="1" dirty="0">
                <a:solidFill>
                  <a:srgbClr val="00B050"/>
                </a:solidFill>
              </a:rPr>
              <a:t>DZIEŃ DOBRY I DO WIDZENIA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375794" y="4354046"/>
            <a:ext cx="10128817" cy="1555864"/>
          </a:xfrm>
        </p:spPr>
        <p:txBody>
          <a:bodyPr/>
          <a:lstStyle/>
          <a:p>
            <a:r>
              <a:rPr lang="pl-PL" b="1" dirty="0"/>
              <a:t>Na teren placówki wchodzimy zamykając za sobą furtkę. </a:t>
            </a:r>
          </a:p>
          <a:p>
            <a:r>
              <a:rPr lang="pl-PL" b="1" u="sng" dirty="0">
                <a:solidFill>
                  <a:srgbClr val="00B050"/>
                </a:solidFill>
              </a:rPr>
              <a:t>Ma to na celu bezpieczeństwo przebywających w żłobku dzieci.</a:t>
            </a:r>
          </a:p>
        </p:txBody>
      </p:sp>
      <p:pic>
        <p:nvPicPr>
          <p:cNvPr id="5" name="Picture 2" descr="Żłobek Miejski nr 7 Kubuś Puchat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801" y="5509159"/>
            <a:ext cx="2988759" cy="1066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868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pl-PL" dirty="0"/>
            </a:br>
            <a:r>
              <a:rPr lang="pl-PL" sz="5400" b="1" dirty="0">
                <a:solidFill>
                  <a:schemeClr val="accent1"/>
                </a:solidFill>
              </a:rPr>
              <a:t>APLIKACJA 4PARENTS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10953" y="2133600"/>
            <a:ext cx="10393659" cy="3777622"/>
          </a:xfrm>
        </p:spPr>
        <p:txBody>
          <a:bodyPr>
            <a:normAutofit fontScale="92500"/>
          </a:bodyPr>
          <a:lstStyle/>
          <a:p>
            <a:r>
              <a:rPr lang="pl-PL" dirty="0"/>
              <a:t>Rodzic pobiera na telefon </a:t>
            </a:r>
            <a:r>
              <a:rPr lang="pl-PL" dirty="0" err="1"/>
              <a:t>apkę</a:t>
            </a:r>
            <a:r>
              <a:rPr lang="pl-PL" dirty="0"/>
              <a:t> 4PARENTS</a:t>
            </a:r>
          </a:p>
          <a:p>
            <a:r>
              <a:rPr lang="pl-PL" dirty="0"/>
              <a:t>Każdy rodzic dostaje w pierwszym tygodniu września link aktywacyjny, za pomocą którego będzie mógł aktywować aplikację. LINK JEST AKTYWNY 24h. Po tym czasie wygasa.</a:t>
            </a:r>
          </a:p>
          <a:p>
            <a:r>
              <a:rPr lang="pl-PL" dirty="0"/>
              <a:t>Każde dziecko jest w aplikacji przypisane do danej grupy wiekowej.</a:t>
            </a:r>
          </a:p>
          <a:p>
            <a:r>
              <a:rPr lang="pl-PL" dirty="0"/>
              <a:t>Rodzice mogą się kontaktować z wychowawcami przez aplikację, wysyłając wiadomość</a:t>
            </a:r>
          </a:p>
          <a:p>
            <a:r>
              <a:rPr lang="pl-PL" dirty="0"/>
              <a:t>Rodzic również w aplikacji upoważnia osoby do odbioru dziecka z placówki – WAŻNE: </a:t>
            </a:r>
            <a:r>
              <a:rPr lang="pl-PL" dirty="0" err="1"/>
              <a:t>kaxdy</a:t>
            </a:r>
            <a:r>
              <a:rPr lang="pl-PL" dirty="0"/>
              <a:t> rodzic powinien mieć </a:t>
            </a:r>
            <a:r>
              <a:rPr lang="pl-PL" dirty="0" err="1"/>
              <a:t>dostep</a:t>
            </a:r>
            <a:r>
              <a:rPr lang="pl-PL" dirty="0"/>
              <a:t> do aplikacji!!!</a:t>
            </a:r>
          </a:p>
          <a:p>
            <a:r>
              <a:rPr lang="pl-PL" dirty="0"/>
              <a:t>Nieobecności dziecka można zgłaszać poprzez aplikację 4Parents. - </a:t>
            </a:r>
            <a:r>
              <a:rPr lang="pl-PL" cap="all" dirty="0"/>
              <a:t>Wystarczy krótka wiadomość . Niezgłoszenie nieobecności dziecka jest jednoznaczne z naliczeniem płatności za wyżywienie dziecka</a:t>
            </a:r>
          </a:p>
          <a:p>
            <a:r>
              <a:rPr lang="pl-PL" cap="all" dirty="0"/>
              <a:t>Płatności za żłobek, zajęcia dodatkowe dostają państwo </a:t>
            </a:r>
            <a:r>
              <a:rPr lang="pl-PL" cap="all" dirty="0" err="1"/>
              <a:t>sms-em</a:t>
            </a:r>
            <a:endParaRPr lang="pl-PL" cap="all" dirty="0"/>
          </a:p>
          <a:p>
            <a:endParaRPr lang="pl-PL" cap="all" dirty="0"/>
          </a:p>
          <a:p>
            <a:endParaRPr lang="pl-PL" dirty="0"/>
          </a:p>
        </p:txBody>
      </p:sp>
      <p:pic>
        <p:nvPicPr>
          <p:cNvPr id="4" name="Picture 2" descr="Żłobek Miejski nr 7 Kubuś Puchat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34" y="322306"/>
            <a:ext cx="3428978" cy="122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738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plikacja dla żłobków i przedszkoli: Nowoczesne narzędz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0452"/>
            <a:ext cx="7755244" cy="769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plikacja dla żłobków i przedszkoli: Nowoczesne narzędz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663" y="-470934"/>
            <a:ext cx="6505691" cy="645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Aplikacja dla żłobków i przedszkoli: Nowoczesne narzędzi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016" y="460409"/>
            <a:ext cx="6319182" cy="626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738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6620" y="609600"/>
            <a:ext cx="10757991" cy="311704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accent1"/>
                </a:solidFill>
              </a:rPr>
              <a:t>ADAPTACJA DZIECKA W ŻŁOBKU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021747" y="2869035"/>
            <a:ext cx="9482864" cy="3040875"/>
          </a:xfrm>
        </p:spPr>
        <p:txBody>
          <a:bodyPr>
            <a:normAutofit lnSpcReduction="10000"/>
          </a:bodyPr>
          <a:lstStyle/>
          <a:p>
            <a:r>
              <a:rPr lang="pl-PL" dirty="0"/>
              <a:t>Okres adaptacji nowych dzieci w żłobku trwa zazwyczaj około 2 tygodni.</a:t>
            </a:r>
          </a:p>
          <a:p>
            <a:r>
              <a:rPr lang="pl-PL" dirty="0"/>
              <a:t>W tym czasie stopniowo wydłużamy pobyt dziecka, aby zapewnić mu poczucie bezpieczeństwa i komfortu w nowym otoczeniu.</a:t>
            </a:r>
          </a:p>
          <a:p>
            <a:r>
              <a:rPr lang="pl-PL" b="1" dirty="0"/>
              <a:t>Pierwsze dni rozpoczynamy od krótkiego pobytu – </a:t>
            </a:r>
            <a:r>
              <a:rPr lang="pl-PL" b="1" dirty="0">
                <a:solidFill>
                  <a:srgbClr val="FFFF00"/>
                </a:solidFill>
              </a:rPr>
              <a:t>około 2 godzin,</a:t>
            </a:r>
            <a:endParaRPr lang="pl-PL" dirty="0">
              <a:solidFill>
                <a:srgbClr val="FFFF00"/>
              </a:solidFill>
            </a:endParaRPr>
          </a:p>
          <a:p>
            <a:r>
              <a:rPr lang="pl-PL" b="1" dirty="0"/>
              <a:t>Następnie, krok po kroku, czas ten jest wydłużany, po ustaleniach z wychowawcami,</a:t>
            </a:r>
            <a:r>
              <a:rPr lang="pl-PL" dirty="0"/>
              <a:t> </a:t>
            </a:r>
            <a:r>
              <a:rPr lang="pl-PL" b="1" dirty="0"/>
              <a:t>zgodnie z potrzebami i samopoczuciem dziecka, aż do pełnego dnia w żłobku.</a:t>
            </a:r>
            <a:endParaRPr lang="pl-PL" dirty="0"/>
          </a:p>
          <a:p>
            <a:r>
              <a:rPr lang="pl-PL" b="1" u="sng" dirty="0">
                <a:solidFill>
                  <a:srgbClr val="FF0000"/>
                </a:solidFill>
              </a:rPr>
              <a:t>Adaptacja z wychowawcami odbędzie się w październiku, o czym Państwa poinformujemy. </a:t>
            </a:r>
          </a:p>
          <a:p>
            <a:endParaRPr lang="pl-PL" dirty="0"/>
          </a:p>
        </p:txBody>
      </p:sp>
      <p:pic>
        <p:nvPicPr>
          <p:cNvPr id="4" name="Picture 2" descr="Żłobek Miejski nr 7 Kubuś Puchat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34" y="322306"/>
            <a:ext cx="3428978" cy="122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001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Żłobek Miejski nr 7 Kubuś Puchat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05" y="562062"/>
            <a:ext cx="3363011" cy="12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ostokąt 2"/>
          <p:cNvSpPr/>
          <p:nvPr/>
        </p:nvSpPr>
        <p:spPr>
          <a:xfrm>
            <a:off x="4731390" y="696286"/>
            <a:ext cx="656019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cap="all" dirty="0">
                <a:solidFill>
                  <a:schemeClr val="accent5"/>
                </a:solidFill>
                <a:latin typeface="Montserrat"/>
              </a:rPr>
              <a:t>RAMOWY Plan dnia</a:t>
            </a:r>
          </a:p>
          <a:p>
            <a:pPr algn="ctr"/>
            <a:r>
              <a:rPr lang="pl-PL" b="1" dirty="0">
                <a:solidFill>
                  <a:schemeClr val="accent2"/>
                </a:solidFill>
                <a:latin typeface="Roboto"/>
              </a:rPr>
              <a:t> PODCZAS POSIŁKÓW WYCHOWAWCY NIE ODBIERAJĄ DOMOFONÓW. PROSIMY RODZICÓW O PRZYPROWADZANIE I ODBIERANIE DZIECI POMIĘDZY POSIŁKAMI.</a:t>
            </a:r>
          </a:p>
          <a:p>
            <a:pPr algn="ctr"/>
            <a:r>
              <a:rPr lang="pl-PL" b="1" dirty="0">
                <a:solidFill>
                  <a:srgbClr val="7A7A7A"/>
                </a:solidFill>
                <a:latin typeface="Montserrat"/>
              </a:rPr>
              <a:t>6:30 – przyjmowanie dzieci</a:t>
            </a:r>
          </a:p>
          <a:p>
            <a:pPr algn="ctr"/>
            <a:r>
              <a:rPr lang="pl-PL" b="1" dirty="0">
                <a:solidFill>
                  <a:srgbClr val="7A7A7A"/>
                </a:solidFill>
                <a:latin typeface="Montserrat"/>
              </a:rPr>
              <a:t>8:15 – higiena przed posiłkiem</a:t>
            </a:r>
          </a:p>
          <a:p>
            <a:pPr algn="ctr"/>
            <a:r>
              <a:rPr lang="pl-PL" b="1" dirty="0">
                <a:solidFill>
                  <a:srgbClr val="7A7A7A"/>
                </a:solidFill>
                <a:latin typeface="Montserrat"/>
              </a:rPr>
              <a:t>8:30 – I śniadanie</a:t>
            </a:r>
          </a:p>
          <a:p>
            <a:pPr algn="ctr"/>
            <a:r>
              <a:rPr lang="pl-PL" b="1" dirty="0">
                <a:solidFill>
                  <a:srgbClr val="7A7A7A"/>
                </a:solidFill>
                <a:latin typeface="Montserrat"/>
              </a:rPr>
              <a:t>9:00 – zajęcia dydaktyczne, edukacyjne</a:t>
            </a:r>
          </a:p>
          <a:p>
            <a:pPr algn="ctr"/>
            <a:r>
              <a:rPr lang="pl-PL" b="1" dirty="0">
                <a:solidFill>
                  <a:srgbClr val="7A7A7A"/>
                </a:solidFill>
                <a:latin typeface="Montserrat"/>
              </a:rPr>
              <a:t>9:30 – II śniadanie</a:t>
            </a:r>
          </a:p>
          <a:p>
            <a:pPr algn="ctr"/>
            <a:r>
              <a:rPr lang="pl-PL" b="1" dirty="0">
                <a:solidFill>
                  <a:srgbClr val="7A7A7A"/>
                </a:solidFill>
                <a:latin typeface="Montserrat"/>
              </a:rPr>
              <a:t>9:45 – zajęcia dydaktyczne, edukacyjne</a:t>
            </a:r>
          </a:p>
          <a:p>
            <a:pPr algn="ctr"/>
            <a:r>
              <a:rPr lang="pl-PL" b="1" dirty="0">
                <a:solidFill>
                  <a:srgbClr val="7A7A7A"/>
                </a:solidFill>
                <a:latin typeface="Montserrat"/>
              </a:rPr>
              <a:t>10:15 – zabawy na bawialni</a:t>
            </a:r>
          </a:p>
          <a:p>
            <a:pPr algn="ctr"/>
            <a:r>
              <a:rPr lang="pl-PL" b="1" dirty="0">
                <a:solidFill>
                  <a:srgbClr val="7A7A7A"/>
                </a:solidFill>
                <a:latin typeface="Montserrat"/>
              </a:rPr>
              <a:t>10:45 – higiena przed posiłkiem</a:t>
            </a:r>
          </a:p>
          <a:p>
            <a:pPr algn="ctr"/>
            <a:r>
              <a:rPr lang="pl-PL" b="1" dirty="0">
                <a:solidFill>
                  <a:srgbClr val="7A7A7A"/>
                </a:solidFill>
                <a:latin typeface="Montserrat"/>
              </a:rPr>
              <a:t>11:15 – obiad I</a:t>
            </a:r>
          </a:p>
          <a:p>
            <a:pPr algn="ctr"/>
            <a:r>
              <a:rPr lang="pl-PL" b="1" dirty="0">
                <a:solidFill>
                  <a:srgbClr val="7A7A7A"/>
                </a:solidFill>
                <a:latin typeface="Montserrat"/>
              </a:rPr>
              <a:t>11:30 – 13:00 – Drzemka poobiednia </a:t>
            </a:r>
          </a:p>
          <a:p>
            <a:pPr algn="ctr"/>
            <a:r>
              <a:rPr lang="pl-PL" b="1" dirty="0">
                <a:solidFill>
                  <a:srgbClr val="7A7A7A"/>
                </a:solidFill>
                <a:latin typeface="Montserrat"/>
              </a:rPr>
              <a:t>13:30 – obiad II</a:t>
            </a:r>
          </a:p>
          <a:p>
            <a:pPr algn="ctr"/>
            <a:r>
              <a:rPr lang="pl-PL" b="1" dirty="0">
                <a:solidFill>
                  <a:srgbClr val="7A7A7A"/>
                </a:solidFill>
                <a:latin typeface="Montserrat"/>
              </a:rPr>
              <a:t>13:45 – 16:30 – wyjście na plac zabaw</a:t>
            </a:r>
          </a:p>
          <a:p>
            <a:pPr algn="ctr"/>
            <a:r>
              <a:rPr lang="pl-PL" b="1" dirty="0">
                <a:solidFill>
                  <a:srgbClr val="7A7A7A"/>
                </a:solidFill>
                <a:latin typeface="Montserrat"/>
              </a:rPr>
              <a:t>zabawy integracyjne w sali i oczekiwanie na rodziców</a:t>
            </a:r>
          </a:p>
          <a:p>
            <a:pPr algn="ctr"/>
            <a:r>
              <a:rPr lang="pl-PL" b="1" i="0" dirty="0">
                <a:solidFill>
                  <a:srgbClr val="7A7A7A"/>
                </a:solidFill>
                <a:effectLst/>
                <a:latin typeface="Montserrat"/>
              </a:rPr>
              <a:t>16.30-18.30 – pobyt dzieci w grupie łączonej</a:t>
            </a:r>
          </a:p>
        </p:txBody>
      </p:sp>
      <p:sp>
        <p:nvSpPr>
          <p:cNvPr id="4" name="Prostokąt 3"/>
          <p:cNvSpPr/>
          <p:nvPr/>
        </p:nvSpPr>
        <p:spPr>
          <a:xfrm>
            <a:off x="405467" y="1762387"/>
            <a:ext cx="451048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tx2">
                    <a:lumMod val="50000"/>
                  </a:schemeClr>
                </a:solidFill>
                <a:latin typeface="Roboto"/>
              </a:rPr>
              <a:t>Dzieci w ciągu całego pobytu w żłobku uczą się</a:t>
            </a:r>
            <a:r>
              <a:rPr lang="pl-PL" dirty="0">
                <a:solidFill>
                  <a:srgbClr val="92D050"/>
                </a:solidFill>
                <a:latin typeface="Roboto"/>
              </a:rPr>
              <a:t>: </a:t>
            </a:r>
            <a:r>
              <a:rPr lang="pl-PL" u="sng" dirty="0">
                <a:solidFill>
                  <a:srgbClr val="92D050"/>
                </a:solidFill>
                <a:latin typeface="Roboto"/>
              </a:rPr>
              <a:t>współżycia społecznego w grupie dziecięcej, samodzielnego wykonywania czynności fizjologicznych i higienicznych, samodzielnego spożywania posiłków, ubierania się i rozbierania, używania prawidłowych zwrotów i form grzecznościowych, nawiązywania kontaktu z rówieśnikami do wspólnego działania, dzielenia się przedmiotami i zabawkami z drugim dzieckiem, wymowy, myślenia i wyobraźni, doskonalenia umiejętności związanych z czynnościami dnia codziennego, sprawności ruchowej i poczucia rytmu.</a:t>
            </a:r>
            <a:endParaRPr lang="pl-PL" u="sng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551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41572" y="609600"/>
            <a:ext cx="10263040" cy="221749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RADA RODZICÓW przy Żłobku Miejskim nr 7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426130" y="2936147"/>
            <a:ext cx="9893924" cy="3514987"/>
          </a:xfrm>
        </p:spPr>
        <p:txBody>
          <a:bodyPr>
            <a:normAutofit fontScale="70000" lnSpcReduction="20000"/>
          </a:bodyPr>
          <a:lstStyle/>
          <a:p>
            <a:r>
              <a:rPr lang="pl-PL" sz="2900" dirty="0"/>
              <a:t>Na stronie placówki </a:t>
            </a:r>
            <a:r>
              <a:rPr lang="pl-PL" sz="2900" dirty="0">
                <a:hlinkClick r:id="rId2"/>
              </a:rPr>
              <a:t>www.zlobek7.pl</a:t>
            </a:r>
            <a:r>
              <a:rPr lang="pl-PL" sz="2900" dirty="0"/>
              <a:t> w zakładce DLA RODZICA znajduje się regulamin RADY RODZICÓW</a:t>
            </a:r>
          </a:p>
          <a:p>
            <a:r>
              <a:rPr lang="pl-PL" sz="2900" dirty="0"/>
              <a:t>Składka na RR na rok szkolny 2025/2026 pozostaje bez zmian i wynosi </a:t>
            </a:r>
            <a:r>
              <a:rPr lang="pl-PL" sz="2900" b="1" dirty="0">
                <a:solidFill>
                  <a:schemeClr val="accent4"/>
                </a:solidFill>
              </a:rPr>
              <a:t>200,00 na cały rok szkolny</a:t>
            </a:r>
            <a:r>
              <a:rPr lang="pl-PL" sz="2900" dirty="0"/>
              <a:t>. </a:t>
            </a:r>
          </a:p>
          <a:p>
            <a:r>
              <a:rPr lang="pl-PL" sz="2900" dirty="0"/>
              <a:t>Wpłata jest dobrowolna na podstawie otrzymanej deklaracji, w której Państwo zobowiązują się do uiszczenia opłaty jednorazowej lub w dwóch transzach. </a:t>
            </a:r>
          </a:p>
          <a:p>
            <a:r>
              <a:rPr lang="pl-PL" sz="2900" dirty="0"/>
              <a:t>Wpłata następuje na konto RR dostępne na naszej stronie internetowej w zakładce DLA RODZICA/RADA RODZICÓW.</a:t>
            </a:r>
          </a:p>
          <a:p>
            <a:pPr algn="ctr"/>
            <a:r>
              <a:rPr lang="pl-PL" sz="2900" b="1" dirty="0">
                <a:solidFill>
                  <a:srgbClr val="FF0000"/>
                </a:solidFill>
                <a:latin typeface="Montserrat"/>
              </a:rPr>
              <a:t>KONTO RADY RODZICÓW dostępne jest w aplikacji 4PARTENTS oraz na drukach deklaracji składki</a:t>
            </a:r>
          </a:p>
          <a:p>
            <a:pPr algn="ctr"/>
            <a:r>
              <a:rPr lang="pl-PL" sz="2900" b="1" dirty="0">
                <a:solidFill>
                  <a:srgbClr val="FF0000"/>
                </a:solidFill>
                <a:latin typeface="Montserrat"/>
              </a:rPr>
              <a:t>97 1020 5402 0000 0402 0609 8836</a:t>
            </a:r>
          </a:p>
          <a:p>
            <a:endParaRPr lang="pl-PL" dirty="0"/>
          </a:p>
        </p:txBody>
      </p:sp>
      <p:pic>
        <p:nvPicPr>
          <p:cNvPr id="4" name="Picture 2" descr="Żłobek Miejski nr 7 Kubuś Puchat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18" y="155727"/>
            <a:ext cx="2543275" cy="90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668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193725" y="398811"/>
            <a:ext cx="3505199" cy="976312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accent4"/>
                </a:solidFill>
              </a:rPr>
              <a:t>PRZEZNACZENIE FUNDUSZY RADY RODZICÓW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0509" y="1598613"/>
            <a:ext cx="11073943" cy="2988598"/>
          </a:xfrm>
        </p:spPr>
        <p:txBody>
          <a:bodyPr>
            <a:normAutofit/>
          </a:bodyPr>
          <a:lstStyle/>
          <a:p>
            <a:r>
              <a:rPr lang="pl-PL" dirty="0"/>
              <a:t> - paczka mikołajkowa dla malucha, którą stanowi zabawka edukacyjna o wartości około 100,00</a:t>
            </a:r>
          </a:p>
          <a:p>
            <a:r>
              <a:rPr lang="pl-PL" dirty="0"/>
              <a:t> - imprezy okolicznościowe – </a:t>
            </a:r>
            <a:r>
              <a:rPr lang="pl-PL" dirty="0" err="1"/>
              <a:t>Dzien</a:t>
            </a:r>
            <a:r>
              <a:rPr lang="pl-PL" dirty="0"/>
              <a:t> Dziecka, Pierwszy Dzień Wiosny, BAL KARNAWAŁOWY, Dzień MAMY i TATY, </a:t>
            </a:r>
            <a:r>
              <a:rPr lang="pl-PL" dirty="0" err="1"/>
              <a:t>Dzien</a:t>
            </a:r>
            <a:r>
              <a:rPr lang="pl-PL" dirty="0"/>
              <a:t> BABCI I DZIADKA, </a:t>
            </a:r>
            <a:r>
              <a:rPr lang="pl-PL" dirty="0" err="1"/>
              <a:t>MIKOŁAJki</a:t>
            </a:r>
            <a:r>
              <a:rPr lang="pl-PL" dirty="0"/>
              <a:t> i inne</a:t>
            </a:r>
          </a:p>
          <a:p>
            <a:r>
              <a:rPr lang="pl-PL" dirty="0"/>
              <a:t> - upominki dla dzieci na zakończenie żłobka</a:t>
            </a:r>
          </a:p>
          <a:p>
            <a:r>
              <a:rPr lang="pl-PL" dirty="0"/>
              <a:t> - wycieczki edukacyjne, warsztaty edukacyjne na terenie żłobka</a:t>
            </a:r>
          </a:p>
          <a:p>
            <a:r>
              <a:rPr lang="pl-PL" sz="1900" b="1" dirty="0">
                <a:solidFill>
                  <a:schemeClr val="accent2"/>
                </a:solidFill>
              </a:rPr>
              <a:t>PIENIĄDZE WPŁACANE PRZEZ PAŃSTWA NA FUNDUSZ RR wracają do PAŃSTWA DZIECI w innej formie.</a:t>
            </a:r>
          </a:p>
        </p:txBody>
      </p:sp>
      <p:pic>
        <p:nvPicPr>
          <p:cNvPr id="5" name="Picture 2" descr="Żłobek Miejski nr 7 Kubuś Puchat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850" y="4587211"/>
            <a:ext cx="3877123" cy="138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780467"/>
      </p:ext>
    </p:extLst>
  </p:cSld>
  <p:clrMapOvr>
    <a:masterClrMapping/>
  </p:clrMapOvr>
</p:sld>
</file>

<file path=ppt/theme/theme1.xml><?xml version="1.0" encoding="utf-8"?>
<a:theme xmlns:a="http://schemas.openxmlformats.org/drawingml/2006/main" name="Smuga">
  <a:themeElements>
    <a:clrScheme name="Wisp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D575CB40-8686-4C48-810A-C2974D3D3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07C3E52-A0B1-49C0-88BD-66B715EE8B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B8F5F2-61AB-4CE6-A5E3-F34B87B0EE4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Plan wydarzenia — projekt Smuga</Template>
  <TotalTime>0</TotalTime>
  <Words>1196</Words>
  <Application>Microsoft Office PowerPoint</Application>
  <PresentationFormat>Panoramiczny</PresentationFormat>
  <Paragraphs>99</Paragraphs>
  <Slides>15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Montserrat</vt:lpstr>
      <vt:lpstr>Roboto</vt:lpstr>
      <vt:lpstr>Wingdings 3</vt:lpstr>
      <vt:lpstr>Smuga</vt:lpstr>
      <vt:lpstr>WITAMY W ŻŁOBKU MIEJSKIM NR 7 w ZIELONEJ GÓRZE</vt:lpstr>
      <vt:lpstr>ORGANIZACJA PRACY PLACÓWKI</vt:lpstr>
      <vt:lpstr>Na terenie placówki obowiązują zasady współżycia społecznego. SZANUJEMY SIĘ WZAJEMNIE UŻYWAMY „MAGICZNYCH SŁÓW”  PROSZĘ, DZIĘKUJĘ, PRZEPRASZAM oraz DZIEŃ DOBRY I DO WIDZENIA</vt:lpstr>
      <vt:lpstr> APLIKACJA 4PARENTS</vt:lpstr>
      <vt:lpstr>Prezentacja programu PowerPoint</vt:lpstr>
      <vt:lpstr>ADAPTACJA DZIECKA W ŻŁOBKU</vt:lpstr>
      <vt:lpstr>Prezentacja programu PowerPoint</vt:lpstr>
      <vt:lpstr>RADA RODZICÓW przy Żłobku Miejskim nr 7</vt:lpstr>
      <vt:lpstr>PRZEZNACZENIE FUNDUSZY RADY RODZICÓW</vt:lpstr>
      <vt:lpstr>FUNDUSZ ZABAWKOWY</vt:lpstr>
      <vt:lpstr>SALA INTEGRACJI SENSORYCZNEJ</vt:lpstr>
      <vt:lpstr>Nowe standardy opieki nad dziećmi do lat 3 – najważniejsze zmiany od 2027 i 2028 roku </vt:lpstr>
      <vt:lpstr> </vt:lpstr>
      <vt:lpstr>PODZIAŁ GRUP W ROKU SZKOLNYM 2026/2027</vt:lpstr>
      <vt:lpstr>Dziękujemy!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2025-08-23T16:43:31Z</dcterms:created>
  <dcterms:modified xsi:type="dcterms:W3CDTF">2026-09-01T08:12:41Z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